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60" r:id="rId6"/>
    <p:sldId id="263" r:id="rId7"/>
    <p:sldId id="264" r:id="rId8"/>
    <p:sldId id="268" r:id="rId9"/>
    <p:sldId id="269" r:id="rId10"/>
    <p:sldId id="258" r:id="rId11"/>
    <p:sldId id="265" r:id="rId12"/>
    <p:sldId id="259" r:id="rId13"/>
    <p:sldId id="266" r:id="rId14"/>
    <p:sldId id="25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9" autoAdjust="0"/>
    <p:restoredTop sz="94674"/>
  </p:normalViewPr>
  <p:slideViewPr>
    <p:cSldViewPr snapToGrid="0" snapToObjects="1" showGuides="1">
      <p:cViewPr varScale="1">
        <p:scale>
          <a:sx n="107" d="100"/>
          <a:sy n="107" d="100"/>
        </p:scale>
        <p:origin x="384" y="102"/>
      </p:cViewPr>
      <p:guideLst>
        <p:guide orient="horz" pos="211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5/18/2022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gif>
</file>

<file path=ppt/media/image3.gi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5/18/2022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55077"/>
            <a:ext cx="6548438" cy="2831323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5486400"/>
            <a:ext cx="6548438" cy="304801"/>
          </a:xfrm>
        </p:spPr>
        <p:txBody>
          <a:bodyPr>
            <a:normAutofit/>
          </a:bodyPr>
          <a:lstStyle>
            <a:lvl1pPr marL="0" indent="0">
              <a:buNone/>
              <a:defRPr sz="1600" spc="300"/>
            </a:lvl1pPr>
          </a:lstStyle>
          <a:p>
            <a:pPr lvl="0"/>
            <a:r>
              <a:rPr lang="en-US" dirty="0"/>
              <a:t>WEBSITE GOES HERE</a:t>
            </a:r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55077"/>
            <a:ext cx="6548438" cy="2831323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B11A616-4D84-4BF3-86C7-9F1BBDAD3A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5486400"/>
            <a:ext cx="6548438" cy="69758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442725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6BA20-74C4-B146-8DF6-85C573E19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1488558"/>
            <a:ext cx="5445858" cy="27046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89FC2C-42AA-424F-9223-5F73B95D7C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4220187"/>
            <a:ext cx="5445858" cy="1223684"/>
          </a:xfrm>
        </p:spPr>
        <p:txBody>
          <a:bodyPr>
            <a:normAutofit/>
          </a:bodyPr>
          <a:lstStyle>
            <a:lvl1pPr marL="0" indent="0">
              <a:buNone/>
              <a:defRPr sz="1800" b="0" i="0" spc="300">
                <a:solidFill>
                  <a:schemeClr val="tx1"/>
                </a:solidFill>
                <a:latin typeface="+mn-lt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347444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7"/>
            <a:ext cx="10515600" cy="986943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50928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7"/>
            <a:ext cx="10515600" cy="986943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E0DD3-854B-420F-ADA1-DED8ADDCC3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54163" y="2062956"/>
            <a:ext cx="9083675" cy="27320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813462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D75C1F3A-BBBB-2946-BF9D-CD1C4898C8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690688"/>
            <a:ext cx="10896600" cy="48625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91448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868896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1B3D6EB-0B4B-4C00-A78E-E618E038C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6353079-34E7-4CF0-8300-BCC1060B3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56322"/>
            <a:ext cx="3932237" cy="301266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861226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868896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6353079-34E7-4CF0-8300-BCC1060B3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56322"/>
            <a:ext cx="3932237" cy="301266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B04B7B3E-1EE1-4212-9F4F-0C7DC6C1584F}"/>
              </a:ext>
            </a:extLst>
          </p:cNvPr>
          <p:cNvSpPr>
            <a:spLocks noGrp="1"/>
          </p:cNvSpPr>
          <p:nvPr>
            <p:ph type="pic" idx="11"/>
          </p:nvPr>
        </p:nvSpPr>
        <p:spPr>
          <a:xfrm>
            <a:off x="5180012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590135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8259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3072985"/>
            <a:ext cx="6548438" cy="241341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199" y="5486401"/>
            <a:ext cx="6548439" cy="304800"/>
          </a:xfrm>
        </p:spPr>
        <p:txBody>
          <a:bodyPr>
            <a:normAutofit/>
          </a:bodyPr>
          <a:lstStyle>
            <a:lvl1pPr marL="0" indent="0">
              <a:buNone/>
              <a:defRPr sz="1600" spc="300"/>
            </a:lvl1pPr>
          </a:lstStyle>
          <a:p>
            <a:pPr lvl="0"/>
            <a:r>
              <a:rPr lang="en-US" dirty="0"/>
              <a:t>WEBSITE GOES HERE</a:t>
            </a:r>
          </a:p>
        </p:txBody>
      </p:sp>
    </p:spTree>
    <p:extLst>
      <p:ext uri="{BB962C8B-B14F-4D97-AF65-F5344CB8AC3E}">
        <p14:creationId xmlns:p14="http://schemas.microsoft.com/office/powerpoint/2010/main" val="1506622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A8FB924-7820-A342-A545-0DFCE2908E1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0"/>
            <a:ext cx="1136015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5451231 h 6858000"/>
              <a:gd name="connsiteX5" fmla="*/ 6277708 w 12192000"/>
              <a:gd name="connsiteY5" fmla="*/ 5451231 h 6858000"/>
              <a:gd name="connsiteX6" fmla="*/ 6277708 w 12192000"/>
              <a:gd name="connsiteY6" fmla="*/ 1481138 h 6858000"/>
              <a:gd name="connsiteX7" fmla="*/ 0 w 12192000"/>
              <a:gd name="connsiteY7" fmla="*/ 148113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5451231"/>
                </a:lnTo>
                <a:lnTo>
                  <a:pt x="6277708" y="5451231"/>
                </a:lnTo>
                <a:lnTo>
                  <a:pt x="6277708" y="1481138"/>
                </a:lnTo>
                <a:lnTo>
                  <a:pt x="0" y="148113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D6BA20-74C4-B146-8DF6-85C573E19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1488558"/>
            <a:ext cx="5445858" cy="27046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89FC2C-42AA-424F-9223-5F73B95D7C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4220187"/>
            <a:ext cx="5445858" cy="1223684"/>
          </a:xfrm>
        </p:spPr>
        <p:txBody>
          <a:bodyPr>
            <a:normAutofit/>
          </a:bodyPr>
          <a:lstStyle>
            <a:lvl1pPr marL="0" indent="0">
              <a:buNone/>
              <a:defRPr sz="1800" b="0" i="0" spc="300">
                <a:solidFill>
                  <a:schemeClr val="tx1"/>
                </a:solidFill>
                <a:latin typeface="+mn-lt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0C00A69-6129-E54C-B138-69D96462CE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6682850 w 12192000"/>
              <a:gd name="connsiteY3" fmla="*/ 6858000 h 6858000"/>
              <a:gd name="connsiteX4" fmla="*/ 6682850 w 12192000"/>
              <a:gd name="connsiteY4" fmla="*/ 3259237 h 6858000"/>
              <a:gd name="connsiteX5" fmla="*/ 838200 w 12192000"/>
              <a:gd name="connsiteY5" fmla="*/ 3259237 h 6858000"/>
              <a:gd name="connsiteX6" fmla="*/ 8382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6682850" y="6858000"/>
                </a:lnTo>
                <a:lnTo>
                  <a:pt x="6682850" y="3259237"/>
                </a:lnTo>
                <a:lnTo>
                  <a:pt x="838200" y="3259237"/>
                </a:lnTo>
                <a:lnTo>
                  <a:pt x="838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985175C-7C48-9449-9A0A-088E9BCAE9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3259237"/>
            <a:ext cx="5445858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4F669B5-8A24-5846-82A0-51E5506817F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6138962"/>
            <a:ext cx="5445858" cy="580815"/>
          </a:xfrm>
        </p:spPr>
        <p:txBody>
          <a:bodyPr>
            <a:normAutofit/>
          </a:bodyPr>
          <a:lstStyle>
            <a:lvl1pPr marL="0" indent="0">
              <a:buNone/>
              <a:defRPr sz="1800" b="0" i="0" spc="300">
                <a:solidFill>
                  <a:schemeClr val="tx2"/>
                </a:solidFill>
                <a:latin typeface="+mn-lt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38200" y="0"/>
            <a:ext cx="5257800" cy="685800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461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9295395-4EC9-4A2A-A4BF-5B0E3F1E907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8200" y="0"/>
            <a:ext cx="11353800" cy="6858000"/>
          </a:xfrm>
          <a:custGeom>
            <a:avLst/>
            <a:gdLst>
              <a:gd name="connsiteX0" fmla="*/ 0 w 11353800"/>
              <a:gd name="connsiteY0" fmla="*/ 0 h 6858000"/>
              <a:gd name="connsiteX1" fmla="*/ 11353800 w 11353800"/>
              <a:gd name="connsiteY1" fmla="*/ 0 h 6858000"/>
              <a:gd name="connsiteX2" fmla="*/ 11353800 w 11353800"/>
              <a:gd name="connsiteY2" fmla="*/ 4947138 h 6858000"/>
              <a:gd name="connsiteX3" fmla="*/ 7133492 w 11353800"/>
              <a:gd name="connsiteY3" fmla="*/ 4947138 h 6858000"/>
              <a:gd name="connsiteX4" fmla="*/ 7133492 w 11353800"/>
              <a:gd name="connsiteY4" fmla="*/ 6858000 h 6858000"/>
              <a:gd name="connsiteX5" fmla="*/ 0 w 113538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53800" h="6858000">
                <a:moveTo>
                  <a:pt x="0" y="0"/>
                </a:moveTo>
                <a:lnTo>
                  <a:pt x="11353800" y="0"/>
                </a:lnTo>
                <a:lnTo>
                  <a:pt x="11353800" y="4947138"/>
                </a:lnTo>
                <a:lnTo>
                  <a:pt x="7133492" y="4947138"/>
                </a:lnTo>
                <a:lnTo>
                  <a:pt x="713349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6DA884-7C48-8D49-9DFE-4CE990C95A0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81989" y="5829950"/>
            <a:ext cx="3558320" cy="62865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200" indent="0">
              <a:buNone/>
              <a:defRPr sz="900"/>
            </a:lvl2pPr>
            <a:lvl3pPr marL="914400" indent="0">
              <a:buNone/>
              <a:defRPr sz="800"/>
            </a:lvl3pPr>
            <a:lvl4pPr marL="1371600" indent="0">
              <a:buNone/>
              <a:defRPr sz="700"/>
            </a:lvl4pPr>
            <a:lvl5pPr marL="1828800" indent="0">
              <a:buNone/>
              <a:defRPr sz="700"/>
            </a:lvl5pPr>
          </a:lstStyle>
          <a:p>
            <a:pPr lvl="0"/>
            <a:r>
              <a:rPr lang="en-US" dirty="0"/>
              <a:t>Caption Goes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EFCCE50-D1A9-1249-AF64-BA06424C80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96179" y="5250600"/>
            <a:ext cx="3545503" cy="564335"/>
          </a:xfrm>
        </p:spPr>
        <p:txBody>
          <a:bodyPr>
            <a:normAutofit/>
          </a:bodyPr>
          <a:lstStyle>
            <a:lvl1pPr algn="ctr">
              <a:defRPr sz="2800"/>
            </a:lvl1pPr>
          </a:lstStyle>
          <a:p>
            <a:r>
              <a:rPr lang="en-US" dirty="0"/>
              <a:t>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565262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838200" y="2627"/>
            <a:ext cx="11353799" cy="463136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25A2246-7A52-3649-8FE5-C14CAE4F551F}"/>
              </a:ext>
            </a:extLst>
          </p:cNvPr>
          <p:cNvSpPr/>
          <p:nvPr userDrawn="1"/>
        </p:nvSpPr>
        <p:spPr>
          <a:xfrm>
            <a:off x="877112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26EA67C-D6CD-904B-9211-B56EF682649F}"/>
              </a:ext>
            </a:extLst>
          </p:cNvPr>
          <p:cNvSpPr/>
          <p:nvPr userDrawn="1"/>
        </p:nvSpPr>
        <p:spPr>
          <a:xfrm>
            <a:off x="6612193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94B1A93-5100-5048-8230-09B3D176D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62100" y="2679700"/>
            <a:ext cx="4242611" cy="645001"/>
          </a:xfr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tx2"/>
                </a:solidFill>
                <a:latin typeface="+mj-lt"/>
                <a:cs typeface="Gill Sans" panose="020B0502020104020203" pitchFamily="34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8A037B8A-C781-9F40-A9F6-BCCD198DD3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62100" y="3324700"/>
            <a:ext cx="4242611" cy="33046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6926CBF-E2B0-C44C-AD98-B15D17ADD5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67601" y="2679700"/>
            <a:ext cx="4072192" cy="645001"/>
          </a:xfr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tx2"/>
                </a:solidFill>
                <a:latin typeface="+mj-lt"/>
                <a:cs typeface="Gill Sans" panose="020B0502020104020203" pitchFamily="34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318A1595-1A86-304F-A361-B3E4B06837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67601" y="3324700"/>
            <a:ext cx="4072192" cy="33046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8DEFE0B-9B5C-734D-8394-A770FAA615B3}"/>
              </a:ext>
            </a:extLst>
          </p:cNvPr>
          <p:cNvSpPr/>
          <p:nvPr userDrawn="1"/>
        </p:nvSpPr>
        <p:spPr>
          <a:xfrm>
            <a:off x="838200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2390A6-F565-8844-A9B9-4C6ACB7857F5}"/>
              </a:ext>
            </a:extLst>
          </p:cNvPr>
          <p:cNvSpPr/>
          <p:nvPr userDrawn="1"/>
        </p:nvSpPr>
        <p:spPr>
          <a:xfrm>
            <a:off x="6742889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6674C34-BF58-4A21-BEE1-52BA2A5DB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41760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3ADF8-C269-5D42-A626-BE35303B9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7CE01-A53E-894C-9672-25D8CB7D5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128E13-F6CA-9A4F-A3DD-2CEB2ED95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17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BF98B-2743-4B47-AE32-9926CC2B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F824E8-8F6B-3D44-A59E-3179A03A7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6908B9-8BB9-5247-A9CC-EADBF62AB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7E1808-3255-6342-8F11-708C178C68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572680-8F07-DD43-A1EC-F836900FF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2532F2-B96C-DE47-9F25-34728C00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765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BF98B-2743-4B47-AE32-9926CC2B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6908B9-8BB9-5247-A9CC-EADBF62AB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885361"/>
            <a:ext cx="5157787" cy="430430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572680-8F07-DD43-A1EC-F836900FF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885361"/>
            <a:ext cx="5183188" cy="430430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2532F2-B96C-DE47-9F25-34728C00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893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hape 61">
            <a:extLst>
              <a:ext uri="{FF2B5EF4-FFF2-40B4-BE49-F238E27FC236}">
                <a16:creationId xmlns:a16="http://schemas.microsoft.com/office/drawing/2014/main" id="{EFA7F577-E691-D948-943E-8D25DFE256F5}"/>
              </a:ext>
            </a:extLst>
          </p:cNvPr>
          <p:cNvSpPr/>
          <p:nvPr userDrawn="1"/>
        </p:nvSpPr>
        <p:spPr>
          <a:xfrm rot="16200000">
            <a:off x="-625251" y="4350527"/>
            <a:ext cx="2088713" cy="28469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1600" b="1" i="0" spc="0" dirty="0">
                <a:solidFill>
                  <a:schemeClr val="tx2"/>
                </a:solidFill>
                <a:latin typeface="+mj-lt"/>
                <a:cs typeface="Gill Sans" panose="020B0502020104020203" pitchFamily="34" charset="-79"/>
              </a:rPr>
              <a:t>APVEE SOLUTIONS</a:t>
            </a:r>
          </a:p>
        </p:txBody>
      </p:sp>
      <p:sp>
        <p:nvSpPr>
          <p:cNvPr id="16" name="Shape 62">
            <a:extLst>
              <a:ext uri="{FF2B5EF4-FFF2-40B4-BE49-F238E27FC236}">
                <a16:creationId xmlns:a16="http://schemas.microsoft.com/office/drawing/2014/main" id="{2C8F251E-BB08-9D42-8813-D3CD1AE6AF9A}"/>
              </a:ext>
            </a:extLst>
          </p:cNvPr>
          <p:cNvSpPr/>
          <p:nvPr userDrawn="1"/>
        </p:nvSpPr>
        <p:spPr>
          <a:xfrm flipV="1">
            <a:off x="419100" y="798384"/>
            <a:ext cx="1" cy="2188805"/>
          </a:xfrm>
          <a:prstGeom prst="line">
            <a:avLst/>
          </a:prstGeom>
          <a:ln w="3810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7" name="Shape 42">
            <a:extLst>
              <a:ext uri="{FF2B5EF4-FFF2-40B4-BE49-F238E27FC236}">
                <a16:creationId xmlns:a16="http://schemas.microsoft.com/office/drawing/2014/main" id="{3890D1E5-941D-C642-A000-669C7923941B}"/>
              </a:ext>
            </a:extLst>
          </p:cNvPr>
          <p:cNvSpPr txBox="1">
            <a:spLocks/>
          </p:cNvSpPr>
          <p:nvPr userDrawn="1"/>
        </p:nvSpPr>
        <p:spPr>
          <a:xfrm>
            <a:off x="158397" y="77222"/>
            <a:ext cx="521406" cy="24765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C1C0BE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86CB4B4D-7CA3-9044-876B-883B54F8677D}" type="slidenum">
              <a:rPr lang="en-US" sz="1050" smtClean="0">
                <a:solidFill>
                  <a:schemeClr val="tx2"/>
                </a:solidFill>
              </a:rPr>
              <a:pPr algn="ctr"/>
              <a:t>‹#›</a:t>
            </a:fld>
            <a:endParaRPr lang="en-US" sz="105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51" r:id="rId2"/>
    <p:sldLayoutId id="2147483674" r:id="rId3"/>
    <p:sldLayoutId id="2147483670" r:id="rId4"/>
    <p:sldLayoutId id="2147483669" r:id="rId5"/>
    <p:sldLayoutId id="2147483664" r:id="rId6"/>
    <p:sldLayoutId id="2147483650" r:id="rId7"/>
    <p:sldLayoutId id="2147483653" r:id="rId8"/>
    <p:sldLayoutId id="2147483680" r:id="rId9"/>
    <p:sldLayoutId id="2147483678" r:id="rId10"/>
    <p:sldLayoutId id="2147483679" r:id="rId11"/>
    <p:sldLayoutId id="2147483672" r:id="rId12"/>
    <p:sldLayoutId id="2147483683" r:id="rId13"/>
    <p:sldLayoutId id="2147483675" r:id="rId14"/>
    <p:sldLayoutId id="2147483681" r:id="rId15"/>
    <p:sldLayoutId id="2147483682" r:id="rId16"/>
    <p:sldLayoutId id="2147483671" r:id="rId17"/>
    <p:sldLayoutId id="2147483677" r:id="rId18"/>
    <p:sldLayoutId id="2147483676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1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np/sp-dev-fx-webparts/tree/main/samples/react-adaptive-card-host-control" TargetMode="External"/><Relationship Id="rId2" Type="http://schemas.openxmlformats.org/officeDocument/2006/relationships/hyperlink" Target="https://pnp.github.io/sp-dev-fx-controls-react/controls/AdaptiveCardHost/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7FF4C9-1311-40A5-88FA-8FA8F97A3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Adaptive Cards Designer control from the PnP control gallery in SPFx solutions</a:t>
            </a:r>
            <a:endParaRPr lang="it-I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8FECBD-9C00-451E-9D0D-B4A0F137841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Fabio Franzini – CEO Apvee Solutions – Microsoft MVP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68967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F0C50-EB87-4E71-9920-194039396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D4441D6-F1FA-4BD0-827A-1650F1EA5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>
                <a:hlinkClick r:id="rId2"/>
              </a:rPr>
              <a:t>https://adaptivecards.io/</a:t>
            </a:r>
          </a:p>
          <a:p>
            <a:r>
              <a:rPr lang="it-IT" dirty="0">
                <a:hlinkClick r:id="rId2"/>
              </a:rPr>
              <a:t>https://pnp.github.io/sp-dev-fx-controls-react/controls/AdaptiveCardHost/</a:t>
            </a:r>
            <a:endParaRPr lang="it-IT" dirty="0"/>
          </a:p>
          <a:p>
            <a:r>
              <a:rPr lang="it-IT" dirty="0">
                <a:hlinkClick r:id="rId3"/>
              </a:rPr>
              <a:t>https://github.com/pnp/sp-dev-fx-webparts/tree/main/samples/react-adaptive-card-host-control</a:t>
            </a:r>
            <a:endParaRPr lang="it-IT" dirty="0"/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47974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62490FF-DD10-4E6B-89B1-D8CEF75E3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it-IT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5D58EF2-AE1E-452A-9519-8B9559D79A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Fabio Franzini – CEO Apvee Solutions – Microsoft MVP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80366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E4A4F54-6337-45F5-8816-8975C25F1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02F801-DF54-4A82-A4A7-7798EC6B9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Recap of Adaptive Card Host</a:t>
            </a:r>
          </a:p>
          <a:p>
            <a:r>
              <a:rPr lang="en-US" b="1" dirty="0"/>
              <a:t>Introduction to the </a:t>
            </a:r>
            <a:r>
              <a:rPr lang="en-US" sz="2000" b="1" dirty="0"/>
              <a:t>Adaptive Card Designer</a:t>
            </a:r>
            <a:r>
              <a:rPr lang="en-US" b="1" dirty="0"/>
              <a:t> control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how it was implemented and how to use it in SPFx</a:t>
            </a:r>
          </a:p>
          <a:p>
            <a:r>
              <a:rPr lang="en-US" b="1" dirty="0"/>
              <a:t>Demo</a:t>
            </a:r>
          </a:p>
          <a:p>
            <a:r>
              <a:rPr lang="en-US" b="1" dirty="0"/>
              <a:t>Next Steps</a:t>
            </a:r>
          </a:p>
          <a:p>
            <a:r>
              <a:rPr lang="en-US" b="1" dirty="0"/>
              <a:t>References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0683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6E3823-492C-40E1-9B85-46F4239F0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Autofit/>
          </a:bodyPr>
          <a:lstStyle/>
          <a:p>
            <a:r>
              <a:rPr lang="en-US" sz="3600" dirty="0"/>
              <a:t>Recap of Adaptive Card Host</a:t>
            </a:r>
            <a:endParaRPr lang="it-IT" sz="36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0183384-B04D-404D-B3E5-1E55A539600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React Control </a:t>
            </a:r>
            <a:r>
              <a:rPr lang="en-US" dirty="0"/>
              <a:t>that render an Adaptive Card </a:t>
            </a:r>
            <a:r>
              <a:rPr lang="en-US" b="1" dirty="0"/>
              <a:t>using the SDK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a </a:t>
            </a:r>
            <a:r>
              <a:rPr lang="en-US" b="1" dirty="0"/>
              <a:t>brand-new elements that use the Fluent UI Theme both for SharePoint and Microsoft 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Auto apply the AC Template </a:t>
            </a:r>
            <a:r>
              <a:rPr lang="en-US" dirty="0"/>
              <a:t>if data object is passed to the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Callbacks</a:t>
            </a:r>
            <a:r>
              <a:rPr lang="en-US" dirty="0"/>
              <a:t> to intercept </a:t>
            </a:r>
            <a:r>
              <a:rPr lang="en-US" b="1" dirty="0"/>
              <a:t>Actions and Errors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Callbacks</a:t>
            </a:r>
            <a:r>
              <a:rPr lang="en-US" dirty="0"/>
              <a:t> to set </a:t>
            </a:r>
            <a:r>
              <a:rPr lang="en-US" b="1" dirty="0"/>
              <a:t>Custom Elements and Custom 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Callback</a:t>
            </a:r>
            <a:r>
              <a:rPr lang="en-US" dirty="0"/>
              <a:t> to set custom </a:t>
            </a:r>
            <a:r>
              <a:rPr lang="en-US" b="1" dirty="0"/>
              <a:t>Host Capability properties</a:t>
            </a:r>
            <a:endParaRPr lang="it-IT" b="1" dirty="0"/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E9A7D94E-A9DD-2B22-C943-14CE87A327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661427"/>
            <a:ext cx="6172200" cy="3525621"/>
          </a:xfrm>
        </p:spPr>
      </p:pic>
    </p:spTree>
    <p:extLst>
      <p:ext uri="{BB962C8B-B14F-4D97-AF65-F5344CB8AC3E}">
        <p14:creationId xmlns:p14="http://schemas.microsoft.com/office/powerpoint/2010/main" val="3476609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6A95355-5835-4A3F-B930-F098D810E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Recap of Adaptive Card Host</a:t>
            </a:r>
            <a:r>
              <a:rPr lang="en-US" dirty="0"/>
              <a:t>: </a:t>
            </a:r>
            <a:br>
              <a:rPr lang="en-US" dirty="0"/>
            </a:br>
            <a:r>
              <a:rPr lang="en-US" dirty="0"/>
              <a:t>Same code, different scenarios</a:t>
            </a:r>
            <a:endParaRPr lang="it-IT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00693D-AB23-4E55-980C-D850F225FB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SharePoint - SPFx Web Part</a:t>
            </a:r>
            <a:endParaRPr lang="it-IT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123B345-BE60-4D19-A9E7-0616EB8960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Teams Tab - SPFx Web Part</a:t>
            </a:r>
            <a:endParaRPr lang="it-IT" dirty="0"/>
          </a:p>
        </p:txBody>
      </p:sp>
      <p:pic>
        <p:nvPicPr>
          <p:cNvPr id="10" name="Picture 2" descr="Adaptive Card Host control">
            <a:extLst>
              <a:ext uri="{FF2B5EF4-FFF2-40B4-BE49-F238E27FC236}">
                <a16:creationId xmlns:a16="http://schemas.microsoft.com/office/drawing/2014/main" id="{4C3776AC-97DE-4E8E-AEC8-6E25A4C2E0D6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62289" y="2505075"/>
            <a:ext cx="4912784" cy="3684588"/>
          </a:xfrm>
        </p:spPr>
      </p:pic>
      <p:pic>
        <p:nvPicPr>
          <p:cNvPr id="11" name="Picture 4" descr="Adaptive Card Host control">
            <a:extLst>
              <a:ext uri="{FF2B5EF4-FFF2-40B4-BE49-F238E27FC236}">
                <a16:creationId xmlns:a16="http://schemas.microsoft.com/office/drawing/2014/main" id="{F4627CF6-D42A-44BA-8D4E-F9EA000BE970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307402" y="2505075"/>
            <a:ext cx="4912784" cy="3684588"/>
          </a:xfrm>
        </p:spPr>
      </p:pic>
    </p:spTree>
    <p:extLst>
      <p:ext uri="{BB962C8B-B14F-4D97-AF65-F5344CB8AC3E}">
        <p14:creationId xmlns:p14="http://schemas.microsoft.com/office/powerpoint/2010/main" val="19416542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6E3823-492C-40E1-9B85-46F4239F0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Autofit/>
          </a:bodyPr>
          <a:lstStyle/>
          <a:p>
            <a:r>
              <a:rPr lang="en-US" sz="3600" b="1" dirty="0"/>
              <a:t>Introduction to the Adaptive Card Designer control</a:t>
            </a:r>
            <a:endParaRPr lang="it-IT" sz="36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0183384-B04D-404D-B3E5-1E55A539600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React Control </a:t>
            </a:r>
            <a:r>
              <a:rPr lang="en-US" dirty="0"/>
              <a:t>that render an Adaptive Card Designer </a:t>
            </a:r>
            <a:r>
              <a:rPr lang="en-US" b="1" dirty="0"/>
              <a:t>using the SDK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Open the </a:t>
            </a:r>
            <a:r>
              <a:rPr lang="en-US" b="1" dirty="0"/>
              <a:t>Designer as a Fluent UI Panel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Fix all problems on hosting the </a:t>
            </a:r>
            <a:r>
              <a:rPr lang="en-US" dirty="0"/>
              <a:t>Designer in React controls and in SPFx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Use all Elements and Actions from the Adaptive Card Host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Same “Data Structure” </a:t>
            </a:r>
            <a:r>
              <a:rPr lang="en-US" dirty="0"/>
              <a:t>of the Adaptive Card Host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Easy to use!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Possibility</a:t>
            </a:r>
            <a:r>
              <a:rPr lang="en-US" dirty="0"/>
              <a:t> to </a:t>
            </a:r>
            <a:r>
              <a:rPr lang="en-US" b="1" dirty="0"/>
              <a:t>add snippets </a:t>
            </a:r>
            <a:r>
              <a:rPr lang="en-US" dirty="0"/>
              <a:t>of cards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Available from the next version of the PnP Reusable </a:t>
            </a:r>
            <a:r>
              <a:rPr lang="en-US" b="1"/>
              <a:t>React controls library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5BD577C4-F8CD-AF6E-42EF-2DF854FF31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544922"/>
            <a:ext cx="6172200" cy="3758630"/>
          </a:xfr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EADBA745-D34C-C3BD-799A-4B434C199E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5094" y="518594"/>
            <a:ext cx="2813594" cy="140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166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DF09154-273E-5C5F-0F4C-4A2764D1A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/>
              <a:t>Introduction to the Adaptive Card Designer control</a:t>
            </a:r>
            <a:endParaRPr lang="it-IT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5B751FE2-08C9-0579-B53B-2DBCFAB01C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0038" y="1825625"/>
            <a:ext cx="7131924" cy="4351338"/>
          </a:xfrm>
        </p:spPr>
      </p:pic>
    </p:spTree>
    <p:extLst>
      <p:ext uri="{BB962C8B-B14F-4D97-AF65-F5344CB8AC3E}">
        <p14:creationId xmlns:p14="http://schemas.microsoft.com/office/powerpoint/2010/main" val="1049953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06F9101-A4DC-419F-BFA8-D606327A5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&amp; CODE</a:t>
            </a:r>
            <a:endParaRPr lang="it-IT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7DE65A-7FD4-4FBF-917E-47C9D12969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85800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F56582-EC15-4062-B229-DF259E78C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CCCD6BF-46BF-4851-9C50-02240ECBD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strike="sngStrike" dirty="0"/>
              <a:t>Implement the Adaptive Card Host component for the PnP Reusable React Controls Library </a:t>
            </a:r>
            <a:br>
              <a:rPr lang="en-US" b="1" strike="sngStrike" dirty="0"/>
            </a:br>
            <a:r>
              <a:rPr lang="en-US" b="1" dirty="0"/>
              <a:t>(Available from version 3.6.0)</a:t>
            </a:r>
          </a:p>
          <a:p>
            <a:r>
              <a:rPr lang="en-US" b="1" strike="sngStrike" dirty="0"/>
              <a:t>Implement the Adaptive Card Designer component for the PnP Reusable React Controls Library </a:t>
            </a:r>
            <a:r>
              <a:rPr lang="en-US" b="1" dirty="0"/>
              <a:t>(Available from the next version of the library)</a:t>
            </a:r>
          </a:p>
          <a:p>
            <a:r>
              <a:rPr lang="en-US" b="1" dirty="0"/>
              <a:t>Create a set of new Adaptive Cards Elements </a:t>
            </a:r>
            <a:r>
              <a:rPr lang="en-US" dirty="0"/>
              <a:t>(targeted only for JS SDK)</a:t>
            </a:r>
          </a:p>
          <a:p>
            <a:pPr lvl="1"/>
            <a:r>
              <a:rPr lang="en-US" dirty="0"/>
              <a:t>Maybe using Fluent UI React</a:t>
            </a:r>
          </a:p>
          <a:p>
            <a:pPr lvl="1"/>
            <a:r>
              <a:rPr lang="en-US" dirty="0"/>
              <a:t>Maybe using Fluent UI Web Components</a:t>
            </a:r>
          </a:p>
          <a:p>
            <a:pPr lvl="1"/>
            <a:r>
              <a:rPr lang="en-US" dirty="0"/>
              <a:t>Maybe using MGT (Thanks to João Mendes)</a:t>
            </a:r>
          </a:p>
        </p:txBody>
      </p:sp>
    </p:spTree>
    <p:extLst>
      <p:ext uri="{BB962C8B-B14F-4D97-AF65-F5344CB8AC3E}">
        <p14:creationId xmlns:p14="http://schemas.microsoft.com/office/powerpoint/2010/main" val="44042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97785A65-B34D-4325-92E1-4A839DB57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About Me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79C4FC60-F782-4092-8A91-6AC31B504C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885361"/>
            <a:ext cx="5157787" cy="43043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I’m </a:t>
            </a:r>
            <a:r>
              <a:rPr lang="en-US" sz="1800" b="1" dirty="0"/>
              <a:t>CEO at Apvee Solutions</a:t>
            </a:r>
            <a:r>
              <a:rPr lang="en-US" sz="1800" dirty="0"/>
              <a:t>, startup focused on </a:t>
            </a:r>
            <a:r>
              <a:rPr lang="en-US" sz="1800" b="1" dirty="0"/>
              <a:t>building solutions on top of Microsoft 365 ecosystem</a:t>
            </a:r>
            <a:r>
              <a:rPr lang="en-US" sz="1800" dirty="0"/>
              <a:t>.</a:t>
            </a:r>
            <a:endParaRPr lang="en-US" sz="1800" b="1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I'm a </a:t>
            </a:r>
            <a:r>
              <a:rPr lang="en-US" sz="1800" b="1" dirty="0"/>
              <a:t>Microsoft MVP </a:t>
            </a:r>
            <a:r>
              <a:rPr lang="en-US" sz="1800" dirty="0"/>
              <a:t>in </a:t>
            </a:r>
            <a:r>
              <a:rPr lang="en-US" sz="1800" b="1" dirty="0"/>
              <a:t>Office Development </a:t>
            </a:r>
            <a:r>
              <a:rPr lang="en-US" sz="1800" dirty="0"/>
              <a:t>and </a:t>
            </a:r>
            <a:r>
              <a:rPr lang="en-US" sz="1800" b="1" dirty="0"/>
              <a:t>Business Applications </a:t>
            </a:r>
            <a:r>
              <a:rPr lang="en-US" sz="1800" dirty="0"/>
              <a:t>categories.</a:t>
            </a:r>
            <a:endParaRPr lang="en-US" sz="1800" b="1" dirty="0"/>
          </a:p>
          <a:p>
            <a:pPr marL="0" indent="0">
              <a:buNone/>
            </a:pPr>
            <a:endParaRPr lang="en-US" sz="1800" dirty="0"/>
          </a:p>
          <a:p>
            <a:r>
              <a:rPr lang="en-US" sz="1800" dirty="0"/>
              <a:t>Mail: </a:t>
            </a:r>
            <a:r>
              <a:rPr lang="en-US" sz="1800" b="1" dirty="0"/>
              <a:t>fabio@apvee.com</a:t>
            </a:r>
          </a:p>
          <a:p>
            <a:r>
              <a:rPr lang="en-US" sz="1800" dirty="0"/>
              <a:t>Twitter: </a:t>
            </a:r>
            <a:r>
              <a:rPr lang="en-US" sz="1800" b="1" dirty="0"/>
              <a:t>@franzinifabio</a:t>
            </a:r>
          </a:p>
          <a:p>
            <a:r>
              <a:rPr lang="en-US" sz="1800" dirty="0"/>
              <a:t>LinkedIn: </a:t>
            </a:r>
            <a:r>
              <a:rPr lang="en-US" sz="1800" b="1" dirty="0"/>
              <a:t>www.linkedin.com/in/fabiofranzini</a:t>
            </a:r>
          </a:p>
          <a:p>
            <a:r>
              <a:rPr lang="en-US" sz="1800" dirty="0"/>
              <a:t>GitHub: </a:t>
            </a:r>
            <a:r>
              <a:rPr lang="en-US" sz="1800" b="1" dirty="0"/>
              <a:t>https://github.com/fabiofranzini</a:t>
            </a:r>
          </a:p>
          <a:p>
            <a:endParaRPr lang="en-US" sz="1800" b="1" dirty="0"/>
          </a:p>
        </p:txBody>
      </p:sp>
      <p:pic>
        <p:nvPicPr>
          <p:cNvPr id="10" name="Picture Placeholder 7" descr="A person wearing glasses and smiling at the camera&#10;&#10;Description automatically generated">
            <a:extLst>
              <a:ext uri="{FF2B5EF4-FFF2-40B4-BE49-F238E27FC236}">
                <a16:creationId xmlns:a16="http://schemas.microsoft.com/office/drawing/2014/main" id="{CA8BFA2B-0AEC-4314-9DD3-D66A6C8D99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78" b="13978"/>
          <a:stretch/>
        </p:blipFill>
        <p:spPr>
          <a:xfrm>
            <a:off x="6172200" y="1885361"/>
            <a:ext cx="5183188" cy="430430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79672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5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00194C"/>
      </a:accent1>
      <a:accent2>
        <a:srgbClr val="EAB200"/>
      </a:accent2>
      <a:accent3>
        <a:srgbClr val="DDDDDD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ustom 28">
      <a:majorFont>
        <a:latin typeface="Gill Sans MT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vee Solutions - Template.potx" id="{7A345289-9512-41D0-A695-D866001FB54A}" vid="{7216F837-2C2C-4898-892A-C19094FCE2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4A5277A7D13CD4090A3BB447D54DEA5" ma:contentTypeVersion="6" ma:contentTypeDescription="Create a new document." ma:contentTypeScope="" ma:versionID="bfba34158ec229644876b8c85ec10caf">
  <xsd:schema xmlns:xsd="http://www.w3.org/2001/XMLSchema" xmlns:xs="http://www.w3.org/2001/XMLSchema" xmlns:p="http://schemas.microsoft.com/office/2006/metadata/properties" xmlns:ns3="62aa6f29-a26a-4e02-8788-5086a048266f" targetNamespace="http://schemas.microsoft.com/office/2006/metadata/properties" ma:root="true" ma:fieldsID="a32eb590ec5842a22bb5e7646c21fe5a" ns3:_="">
    <xsd:import namespace="62aa6f29-a26a-4e02-8788-5086a048266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aa6f29-a26a-4e02-8788-5086a048266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E215C4-1C7F-4241-8AFA-19687844B3D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2aa6f29-a26a-4e02-8788-5086a048266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9DE6D2A-0A40-4DAB-B8AE-656243D6AB33}">
  <ds:schemaRefs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dcmitype/"/>
    <ds:schemaRef ds:uri="http://purl.org/dc/terms/"/>
    <ds:schemaRef ds:uri="http://schemas.microsoft.com/office/infopath/2007/PartnerControls"/>
    <ds:schemaRef ds:uri="62aa6f29-a26a-4e02-8788-5086a048266f"/>
  </ds:schemaRefs>
</ds:datastoreItem>
</file>

<file path=customXml/itemProps3.xml><?xml version="1.0" encoding="utf-8"?>
<ds:datastoreItem xmlns:ds="http://schemas.openxmlformats.org/officeDocument/2006/customXml" ds:itemID="{22A67AA4-7A39-4D54-84CA-5821BEF7F7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Apvee Solutions - Template</Template>
  <TotalTime>0</TotalTime>
  <Words>426</Words>
  <Application>Microsoft Office PowerPoint</Application>
  <PresentationFormat>Widescreen</PresentationFormat>
  <Paragraphs>51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Gill Sans MT</vt:lpstr>
      <vt:lpstr>Gill Sans Nova Light</vt:lpstr>
      <vt:lpstr>Helvetica Light</vt:lpstr>
      <vt:lpstr>Office Theme</vt:lpstr>
      <vt:lpstr>Using Adaptive Cards Designer control from the PnP control gallery in SPFx solutions</vt:lpstr>
      <vt:lpstr>Agenda</vt:lpstr>
      <vt:lpstr>Recap of Adaptive Card Host</vt:lpstr>
      <vt:lpstr>Recap of Adaptive Card Host:  Same code, different scenarios</vt:lpstr>
      <vt:lpstr>Introduction to the Adaptive Card Designer control</vt:lpstr>
      <vt:lpstr>Introduction to the Adaptive Card Designer control</vt:lpstr>
      <vt:lpstr>DEMO &amp; CODE</vt:lpstr>
      <vt:lpstr>Next Steps</vt:lpstr>
      <vt:lpstr>About Me</vt:lpstr>
      <vt:lpstr>References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Adaptive Cards control from the PnP control gallery in SPFx solutions</dc:title>
  <dc:creator>Fabio Franzini</dc:creator>
  <cp:lastModifiedBy>Fabio Franzini</cp:lastModifiedBy>
  <cp:revision>7</cp:revision>
  <dcterms:created xsi:type="dcterms:W3CDTF">2022-04-21T09:47:43Z</dcterms:created>
  <dcterms:modified xsi:type="dcterms:W3CDTF">2022-05-18T18:13:35Z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0x010100E4A5277A7D13CD4090A3BB447D54DEA5</vt:lpwstr>
  </property>
</Properties>
</file>

<file path=docProps/thumbnail.jpeg>
</file>